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57" r:id="rId5"/>
    <p:sldId id="259" r:id="rId6"/>
    <p:sldId id="263" r:id="rId7"/>
    <p:sldId id="264" r:id="rId8"/>
    <p:sldId id="266" r:id="rId9"/>
    <p:sldId id="267" r:id="rId10"/>
    <p:sldId id="265" r:id="rId11"/>
    <p:sldId id="268" r:id="rId12"/>
    <p:sldId id="272" r:id="rId13"/>
    <p:sldId id="270" r:id="rId14"/>
    <p:sldId id="397" r:id="rId15"/>
    <p:sldId id="398" r:id="rId16"/>
    <p:sldId id="271" r:id="rId17"/>
    <p:sldId id="386" r:id="rId18"/>
    <p:sldId id="400" r:id="rId19"/>
    <p:sldId id="387" r:id="rId20"/>
    <p:sldId id="401" r:id="rId21"/>
    <p:sldId id="402" r:id="rId22"/>
    <p:sldId id="273" r:id="rId23"/>
    <p:sldId id="388" r:id="rId24"/>
    <p:sldId id="395" r:id="rId25"/>
    <p:sldId id="403" r:id="rId26"/>
    <p:sldId id="396" r:id="rId27"/>
    <p:sldId id="404" r:id="rId28"/>
    <p:sldId id="405" r:id="rId29"/>
    <p:sldId id="406" r:id="rId30"/>
    <p:sldId id="407" r:id="rId31"/>
    <p:sldId id="408" r:id="rId32"/>
    <p:sldId id="275" r:id="rId33"/>
    <p:sldId id="274" r:id="rId34"/>
    <p:sldId id="276" r:id="rId35"/>
    <p:sldId id="362" r:id="rId36"/>
    <p:sldId id="382" r:id="rId37"/>
    <p:sldId id="363" r:id="rId38"/>
    <p:sldId id="383" r:id="rId39"/>
    <p:sldId id="394" r:id="rId40"/>
    <p:sldId id="389" r:id="rId41"/>
    <p:sldId id="390" r:id="rId42"/>
    <p:sldId id="399" r:id="rId43"/>
    <p:sldId id="258" r:id="rId44"/>
    <p:sldId id="391" r:id="rId45"/>
    <p:sldId id="260" r:id="rId46"/>
    <p:sldId id="392" r:id="rId47"/>
    <p:sldId id="39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737"/>
  </p:normalViewPr>
  <p:slideViewPr>
    <p:cSldViewPr snapToGrid="0" snapToObjects="1">
      <p:cViewPr varScale="1">
        <p:scale>
          <a:sx n="98" d="100"/>
          <a:sy n="98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896CA-0F7A-BC4A-BF87-89BD99C72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5C85A-C50E-C843-A675-18361FE16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8E051-FDA4-C940-A716-A63225692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1C23-EBE7-BD4C-B435-7AA83BE46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41639-C605-EC45-902D-379BE0D8D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3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943B-3072-F047-B42C-644607AB7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9B0DF-4819-F945-9EC0-BF06DFB87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1A5D8-4C64-1746-8F95-B098447D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5AC8-7001-3941-8323-81AC8C1D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15D7A-4EFB-564B-9407-473E2AA8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5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A057B3-A4D3-AC4B-9BF7-BE6529156E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E70AD-572F-974F-BB9B-A7ABD730E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DBA33-1D0B-3E4D-A9DD-B14BE2D1F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0EE7E-C337-544B-9C08-0ED0FA55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426CF-9B3D-9240-8686-4D747C6C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9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1B04-F408-554D-8854-DDA9084F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D236B-A161-F345-B7BF-97D27F28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099D2-361F-0348-823F-2327DB4D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47ECE-648F-8F41-87F7-4EBE984E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7A019-BA45-F74B-A50C-85D2781BF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42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6790-5747-144C-82BB-E0B29CB7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C8E56-1124-E54F-8EAE-6D278F876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68AF7-8A4B-104D-9764-5CAF894C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13097-707B-7C43-B4CF-F559BB27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D7798-30D1-9141-82FF-6211BD75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3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B54E-E041-7942-B61C-A856A8B6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41B77-6878-1448-B121-C76B7E8F9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57A29-50BD-B34A-8B43-2DE734AFE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CE23E-9219-3048-9B27-7C8A394E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DCA0A-47C8-C644-B5D5-7F40AA5C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301AF-0CBD-C144-8F79-78889BC6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038B-B860-0745-8344-5CAD3D3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9986C-0107-9842-B669-814E4E4CD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D841F-FB5A-D342-8873-C5FFA20D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5D724-D597-0747-9783-A156469730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4B41A-9454-2E4F-A5A3-7A75A2C48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46A338-BF15-A441-8097-E49A72CA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D6553C-4F6F-1B4D-8A91-2A74E901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776360-8AA8-C74A-9A28-1E258C43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00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5C55-E9F5-CE44-B96C-01B2327D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303ED-4C5E-4747-87FB-BAB2C087B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BDB5-A3EF-364B-884E-89E05D8A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E7591-4B22-7E42-B4BB-4B2019A2A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2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BC4FF9-ED1C-1645-B1B8-82506B129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B798B-70CA-F14F-9E50-2EA91093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C96A4-43FD-DE48-ABF1-F55CD87D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3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8D4C-04E8-4A46-8CB5-F50E0719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51ED0-D4F8-9145-81B4-477BAD57E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A739D-0524-AB4F-BA38-B6FC6B609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64249-2658-234F-B948-EE57F90A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EE737-56AE-144A-B92D-7C09E5C1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1DBFD-5A33-6B46-B159-2DFBE906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8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6E0D-937B-8944-A098-F5BB3561F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51293-F4F8-A24F-AC25-C91702346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92FA2-57D9-764F-9558-3675C96AE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2FB3D-24BF-324D-9BF2-B980AFFC3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BEFA3-0656-A247-9AC9-6D2CE553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E077F-F83A-064E-8B43-66EBF932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18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70D50-7CC2-2742-AEAA-E1BEF1B22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7126D-BF4D-9F4D-9BF2-7E8BE573F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6DBC9-5019-EC4F-B879-7CA4F83F2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473CD-55B4-AA4B-AB56-F7184B308DE0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9A26E-2E25-6E4F-B191-49449E7A4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D43B0-4812-CA46-9E71-F0F22D9EB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7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9E41A6-CB6A-EA41-9F97-3952E3C4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1202"/>
            <a:ext cx="12192000" cy="826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5B1542-A617-BD44-8CE5-A1AF8A036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826" y="95534"/>
            <a:ext cx="9144000" cy="1299026"/>
          </a:xfrm>
        </p:spPr>
        <p:txBody>
          <a:bodyPr/>
          <a:lstStyle/>
          <a:p>
            <a:r>
              <a:rPr lang="en-US" dirty="0"/>
              <a:t>Plants and nutrients</a:t>
            </a:r>
          </a:p>
        </p:txBody>
      </p:sp>
    </p:spTree>
    <p:extLst>
      <p:ext uri="{BB962C8B-B14F-4D97-AF65-F5344CB8AC3E}">
        <p14:creationId xmlns:p14="http://schemas.microsoft.com/office/powerpoint/2010/main" val="252976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CDDC04-BA89-DC44-8017-DC9A930B0032}"/>
              </a:ext>
            </a:extLst>
          </p:cNvPr>
          <p:cNvSpPr txBox="1"/>
          <p:nvPr/>
        </p:nvSpPr>
        <p:spPr>
          <a:xfrm>
            <a:off x="6769290" y="2006221"/>
            <a:ext cx="54227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What could explain these trends?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F3091-7B73-984A-A358-59BA620B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07" y="0"/>
            <a:ext cx="5293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1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E866-9B36-3E4A-B85E-8305D77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impacts: NPP</a:t>
            </a:r>
          </a:p>
        </p:txBody>
      </p:sp>
    </p:spTree>
    <p:extLst>
      <p:ext uri="{BB962C8B-B14F-4D97-AF65-F5344CB8AC3E}">
        <p14:creationId xmlns:p14="http://schemas.microsoft.com/office/powerpoint/2010/main" val="3700557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1FE5-FB23-744C-9543-EB24D3F3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addition increases NPP by 29% (</a:t>
            </a:r>
            <a:r>
              <a:rPr lang="en-US" dirty="0" err="1"/>
              <a:t>Lebauer</a:t>
            </a:r>
            <a:r>
              <a:rPr lang="en-US" dirty="0"/>
              <a:t> and </a:t>
            </a:r>
            <a:r>
              <a:rPr lang="en-US" dirty="0" err="1"/>
              <a:t>Treseder</a:t>
            </a:r>
            <a:r>
              <a:rPr lang="en-US" dirty="0"/>
              <a:t>, 2008)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9C61-EAEC-9B4F-8040-898A3227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5" y="2278132"/>
            <a:ext cx="7393553" cy="393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1FE5-FB23-744C-9543-EB24D3F3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addition increases NPP by 29% (</a:t>
            </a:r>
            <a:r>
              <a:rPr lang="en-US" dirty="0" err="1"/>
              <a:t>Lebauer</a:t>
            </a:r>
            <a:r>
              <a:rPr lang="en-US" dirty="0"/>
              <a:t> and </a:t>
            </a:r>
            <a:r>
              <a:rPr lang="en-US" dirty="0" err="1"/>
              <a:t>Treseder</a:t>
            </a:r>
            <a:r>
              <a:rPr lang="en-US" dirty="0"/>
              <a:t>, 2008)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9C61-EAEC-9B4F-8040-898A3227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5" y="2278132"/>
            <a:ext cx="7393553" cy="3931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A47DD9-DD1E-1A44-93A5-B0507C670C4A}"/>
              </a:ext>
            </a:extLst>
          </p:cNvPr>
          <p:cNvSpPr txBox="1"/>
          <p:nvPr/>
        </p:nvSpPr>
        <p:spPr>
          <a:xfrm>
            <a:off x="8379726" y="3316406"/>
            <a:ext cx="36075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What could explain this effect?</a:t>
            </a:r>
          </a:p>
        </p:txBody>
      </p:sp>
    </p:spTree>
    <p:extLst>
      <p:ext uri="{BB962C8B-B14F-4D97-AF65-F5344CB8AC3E}">
        <p14:creationId xmlns:p14="http://schemas.microsoft.com/office/powerpoint/2010/main" val="157466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6ADF-8F59-D848-ACC6-638EF97A4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Biomass can be limited by multiple nutrients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83D62-0FFD-2C4D-960F-00C9B8E5D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922" y="1896677"/>
            <a:ext cx="6358814" cy="4591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DA0D4D-7D99-BC45-817F-030FDC01E53F}"/>
              </a:ext>
            </a:extLst>
          </p:cNvPr>
          <p:cNvSpPr txBox="1"/>
          <p:nvPr/>
        </p:nvSpPr>
        <p:spPr>
          <a:xfrm>
            <a:off x="10517054" y="6488668"/>
            <a:ext cx="167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Fay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859942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E866-9B36-3E4A-B85E-8305D77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impacts: leaf physiology</a:t>
            </a:r>
          </a:p>
        </p:txBody>
      </p:sp>
    </p:spTree>
    <p:extLst>
      <p:ext uri="{BB962C8B-B14F-4D97-AF65-F5344CB8AC3E}">
        <p14:creationId xmlns:p14="http://schemas.microsoft.com/office/powerpoint/2010/main" val="3086618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C605ED-012A-9E4B-A059-D9D693DF2B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1842447" y="479427"/>
            <a:ext cx="8103602" cy="4257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2AD3C-FDF8-E948-BFAF-D1B4553A4604}"/>
              </a:ext>
            </a:extLst>
          </p:cNvPr>
          <p:cNvSpPr txBox="1"/>
          <p:nvPr/>
        </p:nvSpPr>
        <p:spPr>
          <a:xfrm>
            <a:off x="1354785" y="5186150"/>
            <a:ext cx="9624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Leaves are basically the same shape, but get packed with more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C2F19-ED24-4A4B-A7CB-1FE28C52C511}"/>
              </a:ext>
            </a:extLst>
          </p:cNvPr>
          <p:cNvSpPr txBox="1"/>
          <p:nvPr/>
        </p:nvSpPr>
        <p:spPr>
          <a:xfrm>
            <a:off x="10466463" y="6488668"/>
            <a:ext cx="17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Firn</a:t>
            </a:r>
            <a:r>
              <a:rPr lang="en-US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484222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73757-8A5A-C64C-957B-92642C410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584" y="795646"/>
            <a:ext cx="3365500" cy="532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F3270F-7BDC-F34A-BF1D-1DF72A38D9DB}"/>
              </a:ext>
            </a:extLst>
          </p:cNvPr>
          <p:cNvSpPr txBox="1"/>
          <p:nvPr/>
        </p:nvSpPr>
        <p:spPr>
          <a:xfrm>
            <a:off x="5854890" y="2893326"/>
            <a:ext cx="5957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Not necessarily doing more photosynthesis though…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5A543-B6FD-474C-8AAE-A1B84B8FA915}"/>
              </a:ext>
            </a:extLst>
          </p:cNvPr>
          <p:cNvSpPr txBox="1"/>
          <p:nvPr/>
        </p:nvSpPr>
        <p:spPr>
          <a:xfrm>
            <a:off x="10987824" y="6488668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Brix (1971)</a:t>
            </a:r>
          </a:p>
        </p:txBody>
      </p:sp>
    </p:spTree>
    <p:extLst>
      <p:ext uri="{BB962C8B-B14F-4D97-AF65-F5344CB8AC3E}">
        <p14:creationId xmlns:p14="http://schemas.microsoft.com/office/powerpoint/2010/main" val="4241755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BD5679-638D-EF4D-A66D-DD62A0752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54" y="228600"/>
            <a:ext cx="6604000" cy="6629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326388-5BED-1F41-AA47-8B57FEA5CFCD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36F6B-752D-DB48-AD13-44D81E80D492}"/>
              </a:ext>
            </a:extLst>
          </p:cNvPr>
          <p:cNvSpPr txBox="1"/>
          <p:nvPr/>
        </p:nvSpPr>
        <p:spPr>
          <a:xfrm>
            <a:off x="8373291" y="2560320"/>
            <a:ext cx="38187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The relative amount of N used for photosynthesis is reduced with added N</a:t>
            </a:r>
          </a:p>
        </p:txBody>
      </p:sp>
    </p:spTree>
    <p:extLst>
      <p:ext uri="{BB962C8B-B14F-4D97-AF65-F5344CB8AC3E}">
        <p14:creationId xmlns:p14="http://schemas.microsoft.com/office/powerpoint/2010/main" val="4065098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FF9C95-CD4C-0741-9D22-3DFE70E5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53" y="749963"/>
            <a:ext cx="5054600" cy="5194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3E82E5-C910-3A47-BB43-BAC8934ACE61}"/>
              </a:ext>
            </a:extLst>
          </p:cNvPr>
          <p:cNvSpPr txBox="1"/>
          <p:nvPr/>
        </p:nvSpPr>
        <p:spPr>
          <a:xfrm>
            <a:off x="7206018" y="2893326"/>
            <a:ext cx="460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But plants are growing!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77218-9E01-5047-A2A7-A956D371C351}"/>
              </a:ext>
            </a:extLst>
          </p:cNvPr>
          <p:cNvSpPr txBox="1"/>
          <p:nvPr/>
        </p:nvSpPr>
        <p:spPr>
          <a:xfrm>
            <a:off x="10987824" y="6488668"/>
            <a:ext cx="120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Brix (1971)</a:t>
            </a:r>
          </a:p>
        </p:txBody>
      </p:sp>
    </p:spTree>
    <p:extLst>
      <p:ext uri="{BB962C8B-B14F-4D97-AF65-F5344CB8AC3E}">
        <p14:creationId xmlns:p14="http://schemas.microsoft.com/office/powerpoint/2010/main" val="4097231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0E57-04CB-1541-8339-32E06469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essential elements do plants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3304A-B04E-AC42-AB3A-F9D5825C6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36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3D3E3-7B0D-DA49-8623-BC22D025E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59" y="0"/>
            <a:ext cx="87364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660B3B-D7DD-7E4E-B7B5-FA1BFBA4F521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</p:spTree>
    <p:extLst>
      <p:ext uri="{BB962C8B-B14F-4D97-AF65-F5344CB8AC3E}">
        <p14:creationId xmlns:p14="http://schemas.microsoft.com/office/powerpoint/2010/main" val="100751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3AD51-B766-F542-BB45-2522BD4584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63097"/>
            <a:ext cx="8611118" cy="37791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D50BD-5238-544B-AA4A-0DDCD7831289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595539-2A43-C24D-9E50-99106A22F81B}"/>
              </a:ext>
            </a:extLst>
          </p:cNvPr>
          <p:cNvSpPr txBox="1"/>
          <p:nvPr/>
        </p:nvSpPr>
        <p:spPr>
          <a:xfrm>
            <a:off x="9000309" y="3082834"/>
            <a:ext cx="319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Because it is less costly for the plant to get nutrients</a:t>
            </a:r>
          </a:p>
        </p:txBody>
      </p:sp>
    </p:spTree>
    <p:extLst>
      <p:ext uri="{BB962C8B-B14F-4D97-AF65-F5344CB8AC3E}">
        <p14:creationId xmlns:p14="http://schemas.microsoft.com/office/powerpoint/2010/main" val="1809902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16A2DE-9133-4A46-8C5C-151485C7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32" y="101601"/>
            <a:ext cx="3848100" cy="675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09F48D-F496-3744-86C9-BFC92804F233}"/>
              </a:ext>
            </a:extLst>
          </p:cNvPr>
          <p:cNvSpPr txBox="1"/>
          <p:nvPr/>
        </p:nvSpPr>
        <p:spPr>
          <a:xfrm>
            <a:off x="5854890" y="2893326"/>
            <a:ext cx="5957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More leaves and shoots are produced at the expense of roots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7C0AF-A6FD-9E4D-85B5-CD4DEBF4B5C2}"/>
              </a:ext>
            </a:extLst>
          </p:cNvPr>
          <p:cNvSpPr txBox="1"/>
          <p:nvPr/>
        </p:nvSpPr>
        <p:spPr>
          <a:xfrm>
            <a:off x="10026214" y="6488668"/>
            <a:ext cx="216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Ingested et al. (1991)</a:t>
            </a:r>
          </a:p>
        </p:txBody>
      </p:sp>
    </p:spTree>
    <p:extLst>
      <p:ext uri="{BB962C8B-B14F-4D97-AF65-F5344CB8AC3E}">
        <p14:creationId xmlns:p14="http://schemas.microsoft.com/office/powerpoint/2010/main" val="2535334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3080-15AE-0445-9CDA-789ED213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effects on physiological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41CF-E45A-F341-8061-F579C46E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Growth: increases</a:t>
            </a:r>
          </a:p>
          <a:p>
            <a:r>
              <a:rPr lang="en-US" sz="4000" dirty="0"/>
              <a:t>Storage: increases</a:t>
            </a:r>
          </a:p>
          <a:p>
            <a:r>
              <a:rPr lang="en-US" sz="4000" dirty="0"/>
              <a:t>Photosynthesis: not heavily impacted</a:t>
            </a:r>
          </a:p>
          <a:p>
            <a:r>
              <a:rPr lang="en-US" sz="4000" dirty="0"/>
              <a:t>Allocation: shift to aboveground</a:t>
            </a:r>
          </a:p>
        </p:txBody>
      </p:sp>
    </p:spTree>
    <p:extLst>
      <p:ext uri="{BB962C8B-B14F-4D97-AF65-F5344CB8AC3E}">
        <p14:creationId xmlns:p14="http://schemas.microsoft.com/office/powerpoint/2010/main" val="2587570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3080-15AE-0445-9CDA-789ED213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effects on physiological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41CF-E45A-F341-8061-F579C46E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Growth: increases</a:t>
            </a:r>
          </a:p>
          <a:p>
            <a:r>
              <a:rPr lang="en-US" sz="4000" dirty="0"/>
              <a:t>Storage: increases</a:t>
            </a:r>
          </a:p>
          <a:p>
            <a:r>
              <a:rPr lang="en-US" sz="4000" dirty="0"/>
              <a:t>Photosynthesis: not heavily impacted</a:t>
            </a:r>
          </a:p>
          <a:p>
            <a:r>
              <a:rPr lang="en-US" sz="4000" dirty="0"/>
              <a:t>Allocation: shift to aboveground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223C3-1683-3243-ACF3-FBE799C306E7}"/>
              </a:ext>
            </a:extLst>
          </p:cNvPr>
          <p:cNvSpPr txBox="1"/>
          <p:nvPr/>
        </p:nvSpPr>
        <p:spPr>
          <a:xfrm>
            <a:off x="4817348" y="4988461"/>
            <a:ext cx="2557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959940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3080-15AE-0445-9CDA-789ED213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effects on physiological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41CF-E45A-F341-8061-F579C46E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Growth: increases</a:t>
            </a:r>
          </a:p>
          <a:p>
            <a:r>
              <a:rPr lang="en-US" sz="4000" dirty="0">
                <a:solidFill>
                  <a:schemeClr val="bg2"/>
                </a:solidFill>
              </a:rPr>
              <a:t>Storage: increases</a:t>
            </a:r>
          </a:p>
          <a:p>
            <a:r>
              <a:rPr lang="en-US" sz="4000" dirty="0">
                <a:solidFill>
                  <a:srgbClr val="7030A0"/>
                </a:solidFill>
              </a:rPr>
              <a:t>Photosynthesis: not heavily impacted</a:t>
            </a:r>
          </a:p>
          <a:p>
            <a:r>
              <a:rPr lang="en-US" sz="4000" dirty="0">
                <a:solidFill>
                  <a:schemeClr val="bg2"/>
                </a:solidFill>
              </a:rPr>
              <a:t>Allocation: shift to aboveground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223C3-1683-3243-ACF3-FBE799C306E7}"/>
              </a:ext>
            </a:extLst>
          </p:cNvPr>
          <p:cNvSpPr txBox="1"/>
          <p:nvPr/>
        </p:nvSpPr>
        <p:spPr>
          <a:xfrm>
            <a:off x="391233" y="4853524"/>
            <a:ext cx="114095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</a:rPr>
              <a:t>What might influence this?</a:t>
            </a:r>
          </a:p>
        </p:txBody>
      </p:sp>
    </p:spTree>
    <p:extLst>
      <p:ext uri="{BB962C8B-B14F-4D97-AF65-F5344CB8AC3E}">
        <p14:creationId xmlns:p14="http://schemas.microsoft.com/office/powerpoint/2010/main" val="4082779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7C556-7031-B645-B427-2A90718EC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697"/>
            <a:ext cx="12192000" cy="59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07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7876BE-A740-1A49-B667-670B454B68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714" y="300446"/>
            <a:ext cx="9718766" cy="5466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8E6ADC-4A68-D648-9532-119381DADBFC}"/>
              </a:ext>
            </a:extLst>
          </p:cNvPr>
          <p:cNvSpPr txBox="1"/>
          <p:nvPr/>
        </p:nvSpPr>
        <p:spPr>
          <a:xfrm>
            <a:off x="10181128" y="6488668"/>
            <a:ext cx="201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 et al. (2025)</a:t>
            </a:r>
          </a:p>
        </p:txBody>
      </p:sp>
    </p:spTree>
    <p:extLst>
      <p:ext uri="{BB962C8B-B14F-4D97-AF65-F5344CB8AC3E}">
        <p14:creationId xmlns:p14="http://schemas.microsoft.com/office/powerpoint/2010/main" val="1438885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FE6B51-8C18-D44E-BCAA-F3D30FB850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054" y="156754"/>
            <a:ext cx="9425689" cy="60460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41FED0-11AE-0C44-BB6E-9DBB45954E3D}"/>
              </a:ext>
            </a:extLst>
          </p:cNvPr>
          <p:cNvSpPr txBox="1"/>
          <p:nvPr/>
        </p:nvSpPr>
        <p:spPr>
          <a:xfrm>
            <a:off x="10181128" y="6488668"/>
            <a:ext cx="201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 et al. (2025)</a:t>
            </a:r>
          </a:p>
        </p:txBody>
      </p:sp>
    </p:spTree>
    <p:extLst>
      <p:ext uri="{BB962C8B-B14F-4D97-AF65-F5344CB8AC3E}">
        <p14:creationId xmlns:p14="http://schemas.microsoft.com/office/powerpoint/2010/main" val="183522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D4E564-9279-AF4A-9E8E-45AD74BF4C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171" y="1763486"/>
            <a:ext cx="11022526" cy="33571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B0A65-97D8-D74B-B28B-67384A93A283}"/>
              </a:ext>
            </a:extLst>
          </p:cNvPr>
          <p:cNvSpPr txBox="1"/>
          <p:nvPr/>
        </p:nvSpPr>
        <p:spPr>
          <a:xfrm>
            <a:off x="10181128" y="6488668"/>
            <a:ext cx="201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 et al. (2025)</a:t>
            </a:r>
          </a:p>
        </p:txBody>
      </p:sp>
    </p:spTree>
    <p:extLst>
      <p:ext uri="{BB962C8B-B14F-4D97-AF65-F5344CB8AC3E}">
        <p14:creationId xmlns:p14="http://schemas.microsoft.com/office/powerpoint/2010/main" val="1760572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65D0BE-E63F-0348-AC7F-81E2C936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572" y="0"/>
            <a:ext cx="4960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6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D4E564-9279-AF4A-9E8E-45AD74BF4C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6446" y="1345474"/>
            <a:ext cx="6847394" cy="42193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53A693-197E-6346-B41F-AAEB514794F0}"/>
              </a:ext>
            </a:extLst>
          </p:cNvPr>
          <p:cNvSpPr txBox="1"/>
          <p:nvPr/>
        </p:nvSpPr>
        <p:spPr>
          <a:xfrm>
            <a:off x="10181128" y="6488668"/>
            <a:ext cx="201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 et al. (2025)</a:t>
            </a:r>
          </a:p>
        </p:txBody>
      </p:sp>
    </p:spTree>
    <p:extLst>
      <p:ext uri="{BB962C8B-B14F-4D97-AF65-F5344CB8AC3E}">
        <p14:creationId xmlns:p14="http://schemas.microsoft.com/office/powerpoint/2010/main" val="113521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BC627-931C-1540-9603-C561A521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Takehome</a:t>
            </a:r>
            <a:r>
              <a:rPr lang="en-US" dirty="0"/>
              <a:t> from </a:t>
            </a:r>
            <a:r>
              <a:rPr lang="en-US" dirty="0" err="1"/>
              <a:t>Cheaib</a:t>
            </a:r>
            <a:r>
              <a:rPr lang="en-US" dirty="0"/>
              <a:t> et al. (2025)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8A0DA-DAE6-8F41-9EFA-A199C8940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FF0000"/>
                </a:solidFill>
              </a:rPr>
              <a:t>Plant-nutrient interactions involve the interplay between </a:t>
            </a:r>
            <a:r>
              <a:rPr lang="en-US" sz="4800" dirty="0">
                <a:solidFill>
                  <a:srgbClr val="7030A0"/>
                </a:solidFill>
              </a:rPr>
              <a:t>nutrient demand </a:t>
            </a:r>
            <a:r>
              <a:rPr lang="en-US" sz="4800" dirty="0">
                <a:solidFill>
                  <a:srgbClr val="FF0000"/>
                </a:solidFill>
              </a:rPr>
              <a:t>and </a:t>
            </a:r>
            <a:r>
              <a:rPr lang="en-US" sz="4800" dirty="0">
                <a:solidFill>
                  <a:srgbClr val="7030A0"/>
                </a:solidFill>
              </a:rPr>
              <a:t>nutrient availability</a:t>
            </a:r>
          </a:p>
        </p:txBody>
      </p:sp>
    </p:spTree>
    <p:extLst>
      <p:ext uri="{BB962C8B-B14F-4D97-AF65-F5344CB8AC3E}">
        <p14:creationId xmlns:p14="http://schemas.microsoft.com/office/powerpoint/2010/main" val="3681259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E866-9B36-3E4A-B85E-8305D77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impacts: Diversity</a:t>
            </a:r>
          </a:p>
        </p:txBody>
      </p:sp>
    </p:spTree>
    <p:extLst>
      <p:ext uri="{BB962C8B-B14F-4D97-AF65-F5344CB8AC3E}">
        <p14:creationId xmlns:p14="http://schemas.microsoft.com/office/powerpoint/2010/main" val="724228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3D9F0A-FABD-E343-A2EC-0E1B8582BF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35385"/>
            <a:ext cx="8144490" cy="417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DB70A5-9360-0749-9E98-930D00918540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B1C2E-C21B-644C-BA5A-4E07DC70137C}"/>
              </a:ext>
            </a:extLst>
          </p:cNvPr>
          <p:cNvSpPr txBox="1"/>
          <p:nvPr/>
        </p:nvSpPr>
        <p:spPr>
          <a:xfrm>
            <a:off x="8625386" y="2878204"/>
            <a:ext cx="32527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Why would adding nutrients reduce diversity?</a:t>
            </a:r>
          </a:p>
        </p:txBody>
      </p:sp>
    </p:spTree>
    <p:extLst>
      <p:ext uri="{BB962C8B-B14F-4D97-AF65-F5344CB8AC3E}">
        <p14:creationId xmlns:p14="http://schemas.microsoft.com/office/powerpoint/2010/main" val="1808254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172BF6-FB7B-C948-ADDD-900E30F9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7" y="1721134"/>
            <a:ext cx="8140700" cy="360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A4C698-E002-C940-92C3-019634BA3951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543AA-E0AB-BE4C-BB59-4540A58D43CD}"/>
              </a:ext>
            </a:extLst>
          </p:cNvPr>
          <p:cNvSpPr txBox="1"/>
          <p:nvPr/>
        </p:nvSpPr>
        <p:spPr>
          <a:xfrm>
            <a:off x="8980227" y="3166281"/>
            <a:ext cx="3211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A shift in the importance of other limitations!</a:t>
            </a:r>
          </a:p>
        </p:txBody>
      </p:sp>
    </p:spTree>
    <p:extLst>
      <p:ext uri="{BB962C8B-B14F-4D97-AF65-F5344CB8AC3E}">
        <p14:creationId xmlns:p14="http://schemas.microsoft.com/office/powerpoint/2010/main" val="3040911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491785" cy="4868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01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6537" y="1842448"/>
            <a:ext cx="589905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Wildflowers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C3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Fast growing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Use a lot of resources (e.g., Nitrogen)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6536" y="4481655"/>
            <a:ext cx="359104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Grasses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C4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Slow growing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Efficient resource use</a:t>
            </a:r>
          </a:p>
        </p:txBody>
      </p:sp>
    </p:spTree>
    <p:extLst>
      <p:ext uri="{BB962C8B-B14F-4D97-AF65-F5344CB8AC3E}">
        <p14:creationId xmlns:p14="http://schemas.microsoft.com/office/powerpoint/2010/main" val="2303065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7475" y="2072826"/>
            <a:ext cx="6131636" cy="38093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92818" y="5240741"/>
            <a:ext cx="887105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85391" y="4899546"/>
            <a:ext cx="1978926" cy="928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83990" y="5894992"/>
            <a:ext cx="90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Grasses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407" y="5894992"/>
            <a:ext cx="130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Wildflowers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32163" y="4162567"/>
            <a:ext cx="412033" cy="1665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78216" y="3698541"/>
            <a:ext cx="412033" cy="2129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30180" y="4107976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69435" y="4601575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46423" y="4030640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33281" y="2993409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2725" y="2531657"/>
            <a:ext cx="2959078" cy="4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882102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C6B58-C100-7A43-9061-DCE9F187EA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269" y="1885169"/>
            <a:ext cx="3102884" cy="46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72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DEB0-05D7-BF42-872D-986D8120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together </a:t>
            </a:r>
            <a:r>
              <a:rPr lang="en-US"/>
              <a:t>global change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D341C-0E58-9C4C-A693-DD7D0A716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C133-42F3-D143-BDC4-6DDDFE11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they use them for?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8843A-178C-6549-85C9-1A74B267C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02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9295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Global Change 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FB599-658B-454E-A6F7-5F58B0563B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8991" y="1378424"/>
            <a:ext cx="6723797" cy="50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38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6546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location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7DE752-A0FC-2941-9B13-89D7E871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0" y="1301180"/>
            <a:ext cx="4958911" cy="5220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64AD2D-0271-994A-8B22-AAD3CCD92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81" y="2756846"/>
            <a:ext cx="4556164" cy="3505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8218678" y="3434260"/>
            <a:ext cx="35245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Annual grassland</a:t>
            </a:r>
          </a:p>
          <a:p>
            <a:r>
              <a:rPr lang="en-US" sz="2800" dirty="0">
                <a:solidFill>
                  <a:srgbClr val="7030A0"/>
                </a:solidFill>
              </a:rPr>
              <a:t>Mediterranean climate</a:t>
            </a:r>
          </a:p>
        </p:txBody>
      </p:sp>
    </p:spTree>
    <p:extLst>
      <p:ext uri="{BB962C8B-B14F-4D97-AF65-F5344CB8AC3E}">
        <p14:creationId xmlns:p14="http://schemas.microsoft.com/office/powerpoint/2010/main" val="666289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6546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location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7DE752-A0FC-2941-9B13-89D7E871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0" y="1301180"/>
            <a:ext cx="4958911" cy="5220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64AD2D-0271-994A-8B22-AAD3CCD92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81" y="2756846"/>
            <a:ext cx="4556164" cy="3505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8218678" y="3434260"/>
            <a:ext cx="35245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Annual grassland</a:t>
            </a:r>
          </a:p>
          <a:p>
            <a:r>
              <a:rPr lang="en-US" sz="2800" dirty="0">
                <a:solidFill>
                  <a:srgbClr val="7030A0"/>
                </a:solidFill>
              </a:rPr>
              <a:t>Mediterranean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A4F5A-C68A-D64A-AB0D-F8033FE14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515" y="1185558"/>
            <a:ext cx="4501203" cy="54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13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71901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treatments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8396099" y="1556821"/>
            <a:ext cx="273940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CO2 (FACE)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680 ppm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Temperature (heaters)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 + 1°C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Precipitation (sprinklers)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150% Ambient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Nitrogen (fertilizer)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None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+5 g m</a:t>
            </a:r>
            <a:r>
              <a:rPr lang="en-US" sz="2000" baseline="30000" dirty="0">
                <a:solidFill>
                  <a:srgbClr val="7030A0"/>
                </a:solidFill>
              </a:rPr>
              <a:t>-2</a:t>
            </a:r>
            <a:r>
              <a:rPr lang="en-US" sz="2000" dirty="0">
                <a:solidFill>
                  <a:srgbClr val="7030A0"/>
                </a:solidFill>
              </a:rPr>
              <a:t> yr</a:t>
            </a:r>
            <a:r>
              <a:rPr lang="en-US" sz="2000" baseline="30000" dirty="0">
                <a:solidFill>
                  <a:srgbClr val="7030A0"/>
                </a:solidFill>
              </a:rPr>
              <a:t>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628CA-7D65-B24A-B629-10E89DC0F0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788" y="1826617"/>
            <a:ext cx="6254087" cy="4169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674A15-06D3-A74C-A580-47D095879111}"/>
              </a:ext>
            </a:extLst>
          </p:cNvPr>
          <p:cNvSpPr txBox="1"/>
          <p:nvPr/>
        </p:nvSpPr>
        <p:spPr>
          <a:xfrm>
            <a:off x="1501253" y="6265802"/>
            <a:ext cx="5167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*Treatments included all combinations*</a:t>
            </a:r>
          </a:p>
        </p:txBody>
      </p:sp>
    </p:spTree>
    <p:extLst>
      <p:ext uri="{BB962C8B-B14F-4D97-AF65-F5344CB8AC3E}">
        <p14:creationId xmlns:p14="http://schemas.microsoft.com/office/powerpoint/2010/main" val="2438760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7986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measurements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7877483" y="2648642"/>
            <a:ext cx="40916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7030A0"/>
                </a:solidFill>
              </a:rPr>
              <a:t>Root and shoot biomass</a:t>
            </a:r>
            <a:endParaRPr lang="en-US" sz="2800" baseline="30000" dirty="0">
              <a:solidFill>
                <a:srgbClr val="7030A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7030A0"/>
                </a:solidFill>
              </a:rPr>
              <a:t>Plant </a:t>
            </a:r>
            <a:r>
              <a:rPr lang="en-US" sz="2800">
                <a:solidFill>
                  <a:srgbClr val="7030A0"/>
                </a:solidFill>
              </a:rPr>
              <a:t>community diversity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6D49E9-62E4-A945-B3B1-F4CC320F1E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60" y="1633954"/>
            <a:ext cx="5127009" cy="3845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9BCCF2-C78C-8C49-B755-16405A1B5D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705" y="2484869"/>
            <a:ext cx="3157019" cy="420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67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68E7A-F1BE-0E42-BB7C-67E041F6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Assignment: develop a hypothesis for how you would expect the treatments to </a:t>
            </a:r>
            <a:r>
              <a:rPr lang="en-US" sz="4800"/>
              <a:t>impact plant biomass </a:t>
            </a:r>
            <a:r>
              <a:rPr lang="en-US" sz="4800" dirty="0"/>
              <a:t>and diversity. Use a systems diagram to explain your hypothesis.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73FBA-8B4F-B54F-B44C-F8BB4F314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812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943ED7-1142-8F43-A94A-83137F09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6" y="0"/>
            <a:ext cx="317891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E21503-243B-A441-9C5E-DA31D3520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1390650"/>
            <a:ext cx="5359400" cy="397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06E7EA-3395-F840-AE30-25A4E8BBA558}"/>
              </a:ext>
            </a:extLst>
          </p:cNvPr>
          <p:cNvSpPr txBox="1"/>
          <p:nvPr/>
        </p:nvSpPr>
        <p:spPr>
          <a:xfrm>
            <a:off x="10260702" y="6488668"/>
            <a:ext cx="193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Dukes et al. (2005)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B9997-ECFB-DE43-9496-F5F3B6936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493" y="0"/>
            <a:ext cx="3568700" cy="675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B1968-64DA-AE44-B483-A5128262622C}"/>
              </a:ext>
            </a:extLst>
          </p:cNvPr>
          <p:cNvSpPr txBox="1"/>
          <p:nvPr/>
        </p:nvSpPr>
        <p:spPr>
          <a:xfrm>
            <a:off x="10284105" y="0"/>
            <a:ext cx="1907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Biomass</a:t>
            </a:r>
          </a:p>
        </p:txBody>
      </p:sp>
    </p:spTree>
    <p:extLst>
      <p:ext uri="{BB962C8B-B14F-4D97-AF65-F5344CB8AC3E}">
        <p14:creationId xmlns:p14="http://schemas.microsoft.com/office/powerpoint/2010/main" val="1316303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91824-926B-E445-AFD1-A605310FB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9" y="1937982"/>
            <a:ext cx="4917471" cy="3452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131EFF-A3CC-7045-B4F0-1DB0E66DD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28" y="750626"/>
            <a:ext cx="6365571" cy="6107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11CC63-8158-824F-8FBA-F273BED0F9F9}"/>
              </a:ext>
            </a:extLst>
          </p:cNvPr>
          <p:cNvSpPr txBox="1"/>
          <p:nvPr/>
        </p:nvSpPr>
        <p:spPr>
          <a:xfrm>
            <a:off x="0" y="6488667"/>
            <a:ext cx="2141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Zavaleta</a:t>
            </a:r>
            <a:r>
              <a:rPr lang="en-US" dirty="0"/>
              <a:t>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685BA-4027-814D-9976-BF3AB28A0950}"/>
              </a:ext>
            </a:extLst>
          </p:cNvPr>
          <p:cNvSpPr txBox="1"/>
          <p:nvPr/>
        </p:nvSpPr>
        <p:spPr>
          <a:xfrm>
            <a:off x="0" y="0"/>
            <a:ext cx="1991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799250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C953C-9F0A-254E-B508-83DD2171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15" y="0"/>
            <a:ext cx="7212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2B84D-9323-A841-B59C-4A0F9C7D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nutrients get into the soil?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4014-2D05-8A42-B1E3-5F8F23652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5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A7155A-8BFD-D24A-B78E-AB1FC9C40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028700"/>
            <a:ext cx="57531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93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AE4BA-B8AE-764E-8AF0-432221F4C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5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3B740-379A-5E49-A84D-8391DDB90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297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9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536</Words>
  <Application>Microsoft Macintosh PowerPoint</Application>
  <PresentationFormat>Widescreen</PresentationFormat>
  <Paragraphs>102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Plants and nutrients</vt:lpstr>
      <vt:lpstr>What essential elements do plants use?</vt:lpstr>
      <vt:lpstr>PowerPoint Presentation</vt:lpstr>
      <vt:lpstr>What do they use them for?</vt:lpstr>
      <vt:lpstr>PowerPoint Presentation</vt:lpstr>
      <vt:lpstr>How do nutrients get into the soil?</vt:lpstr>
      <vt:lpstr>PowerPoint Presentation</vt:lpstr>
      <vt:lpstr>PowerPoint Presentation</vt:lpstr>
      <vt:lpstr>PowerPoint Presentation</vt:lpstr>
      <vt:lpstr>PowerPoint Presentation</vt:lpstr>
      <vt:lpstr>Nutrition impacts: NPP</vt:lpstr>
      <vt:lpstr>N addition increases NPP by 29% (Lebauer and Treseder, 2008)</vt:lpstr>
      <vt:lpstr>N addition increases NPP by 29% (Lebauer and Treseder, 2008)</vt:lpstr>
      <vt:lpstr>Biomass can be limited by multiple nutrients</vt:lpstr>
      <vt:lpstr>Nutrition impacts: leaf physiology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Nutrition effects on physiological processes</vt:lpstr>
      <vt:lpstr>Nutrition effects on physiological processes</vt:lpstr>
      <vt:lpstr>Nutrition effects on physiological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Takehome from Cheaib et al. (2025)</vt:lpstr>
      <vt:lpstr>Nutrition impacts: Diversity</vt:lpstr>
      <vt:lpstr>PowerPoint Presentation</vt:lpstr>
      <vt:lpstr>PowerPoint Presentation</vt:lpstr>
      <vt:lpstr>Competition example: tallgrass prairie</vt:lpstr>
      <vt:lpstr>Competition example: tallgrass prairie</vt:lpstr>
      <vt:lpstr>Competition example: tallgrass prairie</vt:lpstr>
      <vt:lpstr>Competition example: tallgrass prairie</vt:lpstr>
      <vt:lpstr>Tying together global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Assignment: develop a hypothesis for how you would expect the treatments to impact plant biomass and diversity. Use a systems diagram to explain your hypothesis.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56</cp:revision>
  <cp:lastPrinted>2025-03-03T13:45:50Z</cp:lastPrinted>
  <dcterms:created xsi:type="dcterms:W3CDTF">2019-03-03T17:51:14Z</dcterms:created>
  <dcterms:modified xsi:type="dcterms:W3CDTF">2025-03-03T13:47:10Z</dcterms:modified>
</cp:coreProperties>
</file>